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1" r:id="rId5"/>
    <p:sldId id="260" r:id="rId6"/>
    <p:sldId id="265" r:id="rId7"/>
    <p:sldId id="264" r:id="rId8"/>
    <p:sldId id="276" r:id="rId9"/>
    <p:sldId id="263" r:id="rId10"/>
    <p:sldId id="266" r:id="rId11"/>
    <p:sldId id="267" r:id="rId12"/>
    <p:sldId id="269" r:id="rId13"/>
    <p:sldId id="268" r:id="rId14"/>
    <p:sldId id="272" r:id="rId15"/>
    <p:sldId id="271" r:id="rId16"/>
    <p:sldId id="270" r:id="rId17"/>
    <p:sldId id="273" r:id="rId18"/>
    <p:sldId id="275" r:id="rId19"/>
    <p:sldId id="274" r:id="rId20"/>
    <p:sldId id="277" r:id="rId21"/>
    <p:sldId id="259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F3392-1815-4603-BEFF-02E5DA9CB776}" type="datetimeFigureOut">
              <a:rPr lang="ru-RU"/>
              <a:pPr>
                <a:defRPr/>
              </a:pPr>
              <a:t>01.06.2012</a:t>
            </a:fld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FC771CB-31C7-4184-B711-2C86686107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A0569-3CDD-43F5-8466-C65A7A5B8F62}" type="datetimeFigureOut">
              <a:rPr lang="ru-RU"/>
              <a:pPr>
                <a:defRPr/>
              </a:pPr>
              <a:t>01.06.2012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5B79E-52A1-4687-913A-DD056B8983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Овал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0D630-7B0B-4617-B9EC-0229A9A1F6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49757-D93F-4700-9363-895D51C8770C}" type="datetimeFigureOut">
              <a:rPr lang="ru-RU"/>
              <a:pPr>
                <a:defRPr/>
              </a:pPr>
              <a:t>01.06.2012</a:t>
            </a:fld>
            <a:endParaRPr lang="ru-RU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4E89D-8F1E-412E-A649-04DBF96466C5}" type="datetimeFigureOut">
              <a:rPr lang="ru-RU"/>
              <a:pPr>
                <a:defRPr/>
              </a:pPr>
              <a:t>01.06.2012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89560-B95A-4406-856C-F1D1F86966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48D16-7B40-42A5-891F-9B47542720EC}" type="datetimeFigureOut">
              <a:rPr lang="ru-RU"/>
              <a:pPr>
                <a:defRPr/>
              </a:pPr>
              <a:t>01.06.2012</a:t>
            </a:fld>
            <a:endParaRPr lang="ru-RU"/>
          </a:p>
        </p:txBody>
      </p:sp>
      <p:sp>
        <p:nvSpPr>
          <p:cNvPr id="1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8C293C23-495A-4BB9-AA79-5C4274BE9B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99E35-A5DD-4532-AE27-FF3E4E71ED91}" type="datetimeFigureOut">
              <a:rPr lang="ru-RU"/>
              <a:pPr>
                <a:defRPr/>
              </a:pPr>
              <a:t>01.06.2012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BF953-9E37-450F-9ECD-F3EA71BB6A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Овал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0CBE6-35DA-443C-8337-4F9A18A03B69}" type="datetimeFigureOut">
              <a:rPr lang="ru-RU"/>
              <a:pPr>
                <a:defRPr/>
              </a:pPr>
              <a:t>01.06.2012</a:t>
            </a:fld>
            <a:endParaRPr lang="ru-RU"/>
          </a:p>
        </p:txBody>
      </p:sp>
      <p:sp>
        <p:nvSpPr>
          <p:cNvPr id="1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7C57038-0E2B-4690-8CD6-372AF9EC19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A9703-3A87-4BF4-935B-6AC35BB44D56}" type="datetimeFigureOut">
              <a:rPr lang="ru-RU"/>
              <a:pPr>
                <a:defRPr/>
              </a:pPr>
              <a:t>01.06.2012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1386E-43EC-4E2E-97A7-8BA02E0D60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40C20-0481-40ED-B31B-CD5C8EB877B5}" type="datetimeFigureOut">
              <a:rPr lang="ru-RU"/>
              <a:pPr>
                <a:defRPr/>
              </a:pPr>
              <a:t>01.06.2012</a:t>
            </a:fld>
            <a:endParaRPr lang="ru-RU"/>
          </a:p>
        </p:txBody>
      </p:sp>
      <p:sp>
        <p:nvSpPr>
          <p:cNvPr id="9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AF11D85-7782-4216-983A-769A819A16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9BACF26-4070-40C7-AD40-56390B797E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955B2-1CF2-44A4-B827-4D89131ACB73}" type="datetimeFigureOut">
              <a:rPr lang="ru-RU"/>
              <a:pPr>
                <a:defRPr/>
              </a:pPr>
              <a:t>01.06.2012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302D8-CE38-405B-8C99-2EBFEAA234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D6715-FB13-4E99-9C02-87D9DEB385BF}" type="datetimeFigureOut">
              <a:rPr lang="ru-RU"/>
              <a:pPr>
                <a:defRPr/>
              </a:pPr>
              <a:t>01.06.2012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562A555-956D-443A-BE0B-354D5838C91E}" type="datetimeFigureOut">
              <a:rPr lang="ru-RU"/>
              <a:pPr>
                <a:defRPr/>
              </a:pPr>
              <a:t>01.06.2012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DCBB50B-FCD7-4DBE-ABAC-88D3DE708D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8" name="Заголовок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9" name="Текст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88A44D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hyperlink" Target="http://img-2003-04.photosight.ru/22/195539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ollectimages.ru/base_big_img/%CB%FE%E4%E8/%D0%E0%E1%EE%F2%E0%26nbsp%3B%E8%26nbsp%3B%EE%E1%F9%E5%ED%E8%E5/2_2966.jpg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://auto.ptz.ru/photos/2008/11/2b08e31a40b7c147476e967653dc2ffa/0-36.jp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hyperlink" Target="http://www.ruflex.ru/pub/img/news/21_07/roofer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jpeg"/><Relationship Id="rId4" Type="http://schemas.openxmlformats.org/officeDocument/2006/relationships/hyperlink" Target="http://www.interpress.ru/getfull.php?name=95841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hyperlink" Target="http://www-sbras.nsc.ru/HBC/images/2007/n28-29/Inet_10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jpeg"/><Relationship Id="rId4" Type="http://schemas.openxmlformats.org/officeDocument/2006/relationships/hyperlink" Target="http://imagemarket.ru/imgdata/p_min/il000560.jp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hyperlink" Target="http://www.pl19.ru/upload/iblock/caa/svarka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jpeg"/><Relationship Id="rId4" Type="http://schemas.openxmlformats.org/officeDocument/2006/relationships/hyperlink" Target="http://krimt.narod.ru/images/risunok14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hyperlink" Target="http://img-2005-12.photosight.ru/18/1185526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jpeg"/><Relationship Id="rId4" Type="http://schemas.openxmlformats.org/officeDocument/2006/relationships/hyperlink" Target="http://spb-foto.ru/foto/thumbs/lrg-182-kulikov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hyperlink" Target="http://www.uainfo.com/photos/big/110614_1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jpeg"/><Relationship Id="rId4" Type="http://schemas.openxmlformats.org/officeDocument/2006/relationships/hyperlink" Target="http://59315s010.edusite.ru/images/p14_pic_0057.jp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hyperlink" Target="http://www.yug.so-ups.ru/images/sten/2002/04rdu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jpeg"/><Relationship Id="rId4" Type="http://schemas.openxmlformats.org/officeDocument/2006/relationships/hyperlink" Target="http://www.x-iks.ru/face/yn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2" Type="http://schemas.openxmlformats.org/officeDocument/2006/relationships/hyperlink" Target="http://www.trestssc.ru/pictures/sorochinsk/engineer.jp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jpeg"/><Relationship Id="rId2" Type="http://schemas.openxmlformats.org/officeDocument/2006/relationships/hyperlink" Target="http://www.museum.ru/imgB.asp?1777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jpeg"/><Relationship Id="rId4" Type="http://schemas.openxmlformats.org/officeDocument/2006/relationships/hyperlink" Target="http://as.baikal.tv/news/nimg/2001_02_03/1/Korrek2.jp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jpeg"/><Relationship Id="rId2" Type="http://schemas.openxmlformats.org/officeDocument/2006/relationships/hyperlink" Target="http://yaroslavbud.com.ua/images/builders1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2.jpeg"/><Relationship Id="rId4" Type="http://schemas.openxmlformats.org/officeDocument/2006/relationships/hyperlink" Target="http://www.utk66.ru/img_catalog/1386_big.jpg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jpeg"/><Relationship Id="rId2" Type="http://schemas.openxmlformats.org/officeDocument/2006/relationships/hyperlink" Target="http://www.sunhome.ru/UsersGallery/012008/785846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031.radikal.ru/0807/52/33b33fd0cda2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://malutina.com/gallery/albums/userpics/10001/normal_18~0.jpg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collectimages.ru/base_big_img/%CB%FE%E4%E8/%D0%E0%E1%EE%F2%E0%26nbsp%3B%E8%26nbsp%3B%EE%E1%F9%E5%ED%E8%E5/2_2966.jpg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jpeg"/><Relationship Id="rId2" Type="http://schemas.openxmlformats.org/officeDocument/2006/relationships/hyperlink" Target="http://123spros.com/kminvest/55c8a9a4764cce277424b23671ce423a-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" TargetMode="External"/><Relationship Id="rId5" Type="http://schemas.openxmlformats.org/officeDocument/2006/relationships/hyperlink" Target="http://petroglif.narod.ru/pub/drevniestroiteli.html" TargetMode="External"/><Relationship Id="rId4" Type="http://schemas.openxmlformats.org/officeDocument/2006/relationships/hyperlink" Target="http://shalasha.net/stroitelnoe-remeslo/professiya-stroitel.-2.html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rus.newsru.ua/pict/id/large/44802_20071113153412.jpg" TargetMode="External"/><Relationship Id="rId3" Type="http://schemas.openxmlformats.org/officeDocument/2006/relationships/image" Target="../media/image8.jpeg"/><Relationship Id="rId7" Type="http://schemas.openxmlformats.org/officeDocument/2006/relationships/image" Target="../media/image10.jpeg"/><Relationship Id="rId2" Type="http://schemas.openxmlformats.org/officeDocument/2006/relationships/hyperlink" Target="http://dorogavetrov.narod.ru/turizm/images/gelenjik2000/dolmens/dolmen05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igfoto.ru/gallery/albums/userpics/14578/normal_8r.jpg" TargetMode="External"/><Relationship Id="rId5" Type="http://schemas.openxmlformats.org/officeDocument/2006/relationships/image" Target="../media/image9.jpeg"/><Relationship Id="rId4" Type="http://schemas.openxmlformats.org/officeDocument/2006/relationships/hyperlink" Target="http://www.sunhome.ru/UsersGallery/gallery/082007/972828.jpg" TargetMode="External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mg-fotki.yandex.ru/get/3/lulukadeva.8/0_f382_91c71105_XL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hyperlink" Target="http://moikompas.ru/img/compas/2008-04-22/bahchis/90050955_orig.jpg" TargetMode="External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7.jpeg"/><Relationship Id="rId2" Type="http://schemas.openxmlformats.org/officeDocument/2006/relationships/hyperlink" Target="http://newstour.ru/uploads/posts/1204136146_4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t-tour.ru/images/paises/greece/Afin/1.jpg" TargetMode="External"/><Relationship Id="rId5" Type="http://schemas.openxmlformats.org/officeDocument/2006/relationships/image" Target="../media/image16.jpeg"/><Relationship Id="rId4" Type="http://schemas.openxmlformats.org/officeDocument/2006/relationships/hyperlink" Target="http://yakub.ucoz.ru/egipet/Images/e7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0.jpeg"/><Relationship Id="rId2" Type="http://schemas.openxmlformats.org/officeDocument/2006/relationships/hyperlink" Target="http://orevo.org/uploads/posts/2007-10/1192704140_59680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-bossa.ru/gallery/albums/userpics/zdanie2.jpg" TargetMode="External"/><Relationship Id="rId5" Type="http://schemas.openxmlformats.org/officeDocument/2006/relationships/image" Target="../media/image19.jpeg"/><Relationship Id="rId4" Type="http://schemas.openxmlformats.org/officeDocument/2006/relationships/hyperlink" Target="http://s45.radikal.ru/i109/0808/40/82f2bd62340c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7" Type="http://schemas.openxmlformats.org/officeDocument/2006/relationships/image" Target="../media/image23.jpeg"/><Relationship Id="rId2" Type="http://schemas.openxmlformats.org/officeDocument/2006/relationships/hyperlink" Target="http://img-2003-09.photosight.ru/13/297910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g-2006-05.photosight.ru/14/1430894.jpg" TargetMode="External"/><Relationship Id="rId5" Type="http://schemas.openxmlformats.org/officeDocument/2006/relationships/image" Target="../media/image22.jpeg"/><Relationship Id="rId4" Type="http://schemas.openxmlformats.org/officeDocument/2006/relationships/hyperlink" Target="http://www.krasnogorsk.ru/uploads/posts/2008-08/1218268179_img39.jpg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jpeg"/><Relationship Id="rId3" Type="http://schemas.openxmlformats.org/officeDocument/2006/relationships/image" Target="../media/image25.jpeg"/><Relationship Id="rId7" Type="http://schemas.openxmlformats.org/officeDocument/2006/relationships/image" Target="../media/image29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jpeg"/><Relationship Id="rId11" Type="http://schemas.openxmlformats.org/officeDocument/2006/relationships/image" Target="../media/image33.jpeg"/><Relationship Id="rId5" Type="http://schemas.openxmlformats.org/officeDocument/2006/relationships/image" Target="../media/image27.jpeg"/><Relationship Id="rId10" Type="http://schemas.openxmlformats.org/officeDocument/2006/relationships/image" Target="../media/image32.jpeg"/><Relationship Id="rId4" Type="http://schemas.openxmlformats.org/officeDocument/2006/relationships/image" Target="../media/image26.jpeg"/><Relationship Id="rId9" Type="http://schemas.openxmlformats.org/officeDocument/2006/relationships/image" Target="../media/image3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hyperlink" Target="http://www.mskmo.ru/userdata/1217400830_400x300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jpeg"/><Relationship Id="rId4" Type="http://schemas.openxmlformats.org/officeDocument/2006/relationships/hyperlink" Target="http://www.visualrian.ru/storage/PreviewWM/0762/72/076272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86125" y="214313"/>
            <a:ext cx="5857875" cy="2214562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400" dirty="0" smtClean="0">
                <a:solidFill>
                  <a:srgbClr val="FF0000"/>
                </a:solidFill>
                <a:latin typeface="Arno Pro Smbd Display" pitchFamily="18" charset="0"/>
              </a:rPr>
              <a:t>Есть такая профессия - СТРОИТЕЛЬ!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0" y="2928938"/>
            <a:ext cx="5500688" cy="29289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100" b="1" dirty="0" smtClean="0">
                <a:solidFill>
                  <a:srgbClr val="00B050"/>
                </a:solidFill>
              </a:rPr>
              <a:t>Все профессии нужны,</a:t>
            </a:r>
            <a:br>
              <a:rPr lang="ru-RU" sz="3100" b="1" dirty="0" smtClean="0">
                <a:solidFill>
                  <a:srgbClr val="00B050"/>
                </a:solidFill>
              </a:rPr>
            </a:br>
            <a:r>
              <a:rPr lang="ru-RU" sz="3100" b="1" dirty="0" smtClean="0">
                <a:solidFill>
                  <a:srgbClr val="00B050"/>
                </a:solidFill>
              </a:rPr>
              <a:t> все профессии важны, </a:t>
            </a:r>
            <a:br>
              <a:rPr lang="ru-RU" sz="3100" b="1" dirty="0" smtClean="0">
                <a:solidFill>
                  <a:srgbClr val="00B050"/>
                </a:solidFill>
              </a:rPr>
            </a:br>
            <a:r>
              <a:rPr lang="ru-RU" sz="3100" b="1" dirty="0" smtClean="0">
                <a:solidFill>
                  <a:srgbClr val="00B050"/>
                </a:solidFill>
              </a:rPr>
              <a:t>а строителя работа — </a:t>
            </a:r>
            <a:br>
              <a:rPr lang="ru-RU" sz="3100" b="1" dirty="0" smtClean="0">
                <a:solidFill>
                  <a:srgbClr val="00B050"/>
                </a:solidFill>
              </a:rPr>
            </a:br>
            <a:r>
              <a:rPr lang="ru-RU" sz="3100" b="1" dirty="0" smtClean="0">
                <a:solidFill>
                  <a:srgbClr val="00B050"/>
                </a:solidFill>
              </a:rPr>
              <a:t>всех нужней </a:t>
            </a:r>
            <a:br>
              <a:rPr lang="ru-RU" sz="3100" b="1" dirty="0" smtClean="0">
                <a:solidFill>
                  <a:srgbClr val="00B050"/>
                </a:solidFill>
              </a:rPr>
            </a:br>
            <a:r>
              <a:rPr lang="ru-RU" sz="3100" b="1" dirty="0" smtClean="0">
                <a:solidFill>
                  <a:srgbClr val="00B050"/>
                </a:solidFill>
              </a:rPr>
              <a:t>и всех важней!</a:t>
            </a:r>
            <a:r>
              <a:rPr lang="ru-RU" b="1" dirty="0" smtClean="0">
                <a:solidFill>
                  <a:srgbClr val="00B050"/>
                </a:solidFill>
              </a:rPr>
              <a:t/>
            </a:r>
            <a:br>
              <a:rPr lang="ru-RU" b="1" dirty="0" smtClean="0">
                <a:solidFill>
                  <a:srgbClr val="00B050"/>
                </a:solidFill>
              </a:rPr>
            </a:br>
            <a:endParaRPr lang="ru-RU" dirty="0" smtClean="0">
              <a:solidFill>
                <a:srgbClr val="00B050"/>
              </a:solidFill>
            </a:endParaRPr>
          </a:p>
        </p:txBody>
      </p:sp>
      <p:pic>
        <p:nvPicPr>
          <p:cNvPr id="13316" name="Picture 5" descr="Картинка 3 из 426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285750"/>
            <a:ext cx="1571625" cy="207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7" descr="Картинка 48 из 4265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3" y="3286125"/>
            <a:ext cx="3378200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9" descr="Картинка 60 из 4265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71688" y="285750"/>
            <a:ext cx="1330325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 bwMode="auto">
          <a:xfrm>
            <a:off x="3857620" y="6357937"/>
            <a:ext cx="2286000" cy="50006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</a:rPr>
              <a:t>Prezentacii.com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214438"/>
            <a:ext cx="4929188" cy="542925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Кровельщик </a:t>
            </a:r>
            <a:r>
              <a:rPr lang="ru-RU" dirty="0" smtClean="0"/>
              <a:t>— одна из самых древних строительных профессий. Каменщиков и кровельщиков обучают в профессионально-технических училищах и колледжах. Со временем мастера могут повысить квалификацию, стать звеньевыми, бригадирами или продолжить обучение в строительных техникумах и институтах.</a:t>
            </a:r>
            <a:endParaRPr lang="ru-RU" dirty="0"/>
          </a:p>
        </p:txBody>
      </p:sp>
      <p:pic>
        <p:nvPicPr>
          <p:cNvPr id="22531" name="Picture 2" descr="Картинка 8 из 75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5" y="1571625"/>
            <a:ext cx="238125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 descr="Картинка 41 из 75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6563" y="3143250"/>
            <a:ext cx="1857375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285720" y="285728"/>
            <a:ext cx="8686800" cy="838200"/>
          </a:xfrm>
          <a:prstGeom prst="rect">
            <a:avLst/>
          </a:prstGeom>
        </p:spPr>
        <p:txBody>
          <a:bodyPr anchor="ctr">
            <a:normAutofit fontScale="77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cap="all" dirty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Современная профессия: СТРОИТЕЛЬ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2"/>
          <p:cNvSpPr>
            <a:spLocks noGrp="1"/>
          </p:cNvSpPr>
          <p:nvPr>
            <p:ph sz="quarter" idx="1"/>
          </p:nvPr>
        </p:nvSpPr>
        <p:spPr>
          <a:xfrm>
            <a:off x="0" y="1214438"/>
            <a:ext cx="6143625" cy="5643562"/>
          </a:xfrm>
        </p:spPr>
        <p:txBody>
          <a:bodyPr/>
          <a:lstStyle/>
          <a:p>
            <a:pPr eaLnBrk="1" hangingPunct="1"/>
            <a:r>
              <a:rPr lang="ru-RU" smtClean="0"/>
              <a:t>Заманчивым выглядит труд </a:t>
            </a:r>
            <a:r>
              <a:rPr lang="ru-RU" b="1" smtClean="0">
                <a:solidFill>
                  <a:srgbClr val="FF0000"/>
                </a:solidFill>
              </a:rPr>
              <a:t>электромонтажника </a:t>
            </a:r>
            <a:r>
              <a:rPr lang="ru-RU" smtClean="0"/>
              <a:t>— он более разнообразный. Рабочие налаживают проводку и освещение в жилых домах, устанавливают электромоторы и другое оборудование, проводят воздушные линии и укладывают кабели в землю. Такой мастер должен уметь читать схемы, разбираться в различных видах соединений, отыскивать и устранять неисправности.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14282" y="285728"/>
            <a:ext cx="8686800" cy="838200"/>
          </a:xfrm>
          <a:prstGeom prst="rect">
            <a:avLst/>
          </a:prstGeom>
        </p:spPr>
        <p:txBody>
          <a:bodyPr anchor="ctr">
            <a:normAutofit fontScale="77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cap="all" dirty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Современная профессия: СТРОИТЕЛЬ</a:t>
            </a:r>
          </a:p>
        </p:txBody>
      </p:sp>
      <p:pic>
        <p:nvPicPr>
          <p:cNvPr id="23556" name="Picture 2" descr="Картинка 13 из 58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75" y="1428750"/>
            <a:ext cx="1755775" cy="269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4" descr="Картинка 32 из 58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29313" y="4357688"/>
            <a:ext cx="2336800" cy="167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571472" y="214290"/>
            <a:ext cx="8143932" cy="838200"/>
          </a:xfrm>
        </p:spPr>
        <p:txBody>
          <a:bodyPr anchor="ctr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cap="all" dirty="0" smtClean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</a:rPr>
              <a:t>Современная профессия: СТРОИТЕЛЬ</a:t>
            </a:r>
            <a:endParaRPr lang="ru-RU" sz="28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785938"/>
            <a:ext cx="4500563" cy="3500437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err="1" smtClean="0">
                <a:solidFill>
                  <a:srgbClr val="FF0000"/>
                </a:solidFill>
              </a:rPr>
              <a:t>Электрогазосварщик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— центральная фигура на строительной площадке. Если ты честен, трудолюбив и аккуратен, тебе точно подойдет эта специальность.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4580" name="Picture 2" descr="Картинка 1 из 36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63" y="1214438"/>
            <a:ext cx="1928812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4" descr="Картинка 10 из 38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6250" y="4214813"/>
            <a:ext cx="3214688" cy="190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428596" y="214290"/>
            <a:ext cx="8072462" cy="838200"/>
          </a:xfrm>
        </p:spPr>
        <p:txBody>
          <a:bodyPr anchor="ctr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cap="all" dirty="0" smtClean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</a:rPr>
              <a:t>Современная профессия: СТРОИТЕЛЬ</a:t>
            </a:r>
            <a:endParaRPr lang="ru-RU" sz="28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357313"/>
            <a:ext cx="5072063" cy="5286375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От профессионализма </a:t>
            </a:r>
            <a:r>
              <a:rPr lang="ru-RU" b="1" dirty="0" smtClean="0">
                <a:solidFill>
                  <a:srgbClr val="FF0000"/>
                </a:solidFill>
              </a:rPr>
              <a:t>маляра </a:t>
            </a:r>
            <a:r>
              <a:rPr lang="ru-RU" dirty="0" smtClean="0"/>
              <a:t>зависит внешний вид построенного здания. По тому, с каким качеством выполнены отделочные работы, жители судят о строительстве, о качестве выполненных работ. Именно маляр передает ключи инвесторам во вновь построенных квартирах. Малярами работают в основном женщины. Эта работа требует терпения, ловкости и сноровки, любви к своему делу.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5604" name="Picture 2" descr="Картинка 13 из 5607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5" y="3357563"/>
            <a:ext cx="188595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4" descr="Картинка 104 из 5607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29438" y="1428750"/>
            <a:ext cx="184467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428596" y="214290"/>
            <a:ext cx="7786710" cy="838200"/>
          </a:xfrm>
        </p:spPr>
        <p:txBody>
          <a:bodyPr anchor="ctr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cap="all" dirty="0" smtClean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</a:rPr>
              <a:t>Современная профессия: СТРОИТЕЛЬ</a:t>
            </a:r>
            <a:endParaRPr lang="ru-RU" sz="28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214438"/>
            <a:ext cx="5572125" cy="51435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Творческим натурам подойдет работа </a:t>
            </a:r>
            <a:r>
              <a:rPr lang="ru-RU" b="1" dirty="0" smtClean="0">
                <a:solidFill>
                  <a:srgbClr val="FF0000"/>
                </a:solidFill>
              </a:rPr>
              <a:t>облицовщика</a:t>
            </a:r>
            <a:r>
              <a:rPr lang="ru-RU" dirty="0" smtClean="0"/>
              <a:t>, которая состоит в создании мозаичных, плиточных или облицованных мрамором полов, стен, деталей различных архитектурных сооружений. Эти мастера трудятся на строительстве домов, промышленных предприятий.</a:t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Мозаичник </a:t>
            </a:r>
            <a:r>
              <a:rPr lang="ru-RU" dirty="0" smtClean="0"/>
              <a:t>высокого разряда оформляет колонны и пилястры, отделывает криволинейные поверхности, прорисовывает жилки на искусственном мраморе.</a:t>
            </a:r>
            <a:endParaRPr lang="ru-RU" dirty="0"/>
          </a:p>
        </p:txBody>
      </p:sp>
      <p:pic>
        <p:nvPicPr>
          <p:cNvPr id="26628" name="Picture 2" descr="Картинка 11 из 14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0" y="3714750"/>
            <a:ext cx="3097213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4" descr="Картинка 17 из 137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72313" y="1143000"/>
            <a:ext cx="17145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214282" y="142852"/>
            <a:ext cx="8686800" cy="838200"/>
          </a:xfrm>
        </p:spPr>
        <p:txBody>
          <a:bodyPr anchor="ctr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cap="all" dirty="0" smtClean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</a:rPr>
              <a:t>Современная профессия: СТРОИТЕЛЬ</a:t>
            </a:r>
            <a:endParaRPr lang="ru-RU" sz="28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285875"/>
            <a:ext cx="5214938" cy="5572125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Слово «инженер» в переводе с латинского обозначает «сообразительный, находчивый». Изначально инженерами называли тех, кто управлял военными машинами. Понятие гражданский инженер появилось в XVI веке 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Инженер-строитель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Получает базовую строительную специальность ПГС (промышленное и гражданское строительство.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Инженер – главный на стройке! </a:t>
            </a:r>
          </a:p>
        </p:txBody>
      </p:sp>
      <p:pic>
        <p:nvPicPr>
          <p:cNvPr id="27652" name="Picture 2" descr="Картинка 31 из 4798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38" y="1500188"/>
            <a:ext cx="2760662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4" descr="Картинка 67 из 47986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29188" y="4000500"/>
            <a:ext cx="2760662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14290"/>
            <a:ext cx="8686800" cy="838200"/>
          </a:xfrm>
        </p:spPr>
        <p:txBody>
          <a:bodyPr anchor="ctr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cap="all" dirty="0" smtClean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</a:rPr>
              <a:t>Современная профессия: СТРОИТЕЛЬ</a:t>
            </a:r>
            <a:endParaRPr lang="ru-RU" sz="28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214438"/>
            <a:ext cx="5286375" cy="5643562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Геодезист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Наряду с модными профессиями есть такие, о которых мало информации, несмотря на </a:t>
            </a:r>
            <a:r>
              <a:rPr lang="ru-RU" dirty="0" err="1" smtClean="0"/>
              <a:t>востребованность</a:t>
            </a:r>
            <a:r>
              <a:rPr lang="ru-RU" dirty="0" smtClean="0"/>
              <a:t>. Геодезист из их числа. В любой газете с вакансиями встречаются объявления «Приглашаем на работу геодезиста». Причем требуется он во многих сферах деятельности: строительство, составление карт, решение вопросов по навигации.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8676" name="Picture 2" descr="Картинка 22 из 4798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88" y="1785938"/>
            <a:ext cx="25908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214282" y="214290"/>
            <a:ext cx="8686800" cy="838200"/>
          </a:xfrm>
        </p:spPr>
        <p:txBody>
          <a:bodyPr anchor="ctr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cap="all" dirty="0" smtClean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</a:rPr>
              <a:t>Современная профессия: СТРОИТЕЛЬ</a:t>
            </a:r>
            <a:endParaRPr lang="ru-RU" sz="28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214438"/>
            <a:ext cx="5214938" cy="5643562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Архитектор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Если бы на свете не существовало профессии архитектор, человечество до сих пор ютилось бы в пещерах. Он придумывает основную концепцию здания, его облик, увязывает воедино все нюансы. Задача архитектора — спроектировать сооружение, максимально отвечающее потребностям заказчика. </a:t>
            </a:r>
            <a:br>
              <a:rPr lang="ru-RU" dirty="0" smtClean="0"/>
            </a:br>
            <a:r>
              <a:rPr lang="ru-RU" dirty="0" smtClean="0"/>
              <a:t>Успех архитектора складывается из таланта, любви к профессии и упорного труда.</a:t>
            </a:r>
            <a:endParaRPr lang="ru-RU" dirty="0"/>
          </a:p>
        </p:txBody>
      </p:sp>
      <p:pic>
        <p:nvPicPr>
          <p:cNvPr id="29700" name="Picture 2" descr="Картинка 52 из 3442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0" y="1571625"/>
            <a:ext cx="2862263" cy="214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4" descr="Картинка 51 из 34423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9950" y="3857625"/>
            <a:ext cx="29273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Картинка 16 из 3468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357188"/>
            <a:ext cx="285750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4" descr="Картинка 32 из 3468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29438" y="2500313"/>
            <a:ext cx="196215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714625" y="1643063"/>
            <a:ext cx="4643438" cy="457200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Профессия эта почетна,</a:t>
            </a:r>
            <a:b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Строитель - ударник труда!</a:t>
            </a:r>
            <a:b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Чем больше старанья в работе,</a:t>
            </a:r>
            <a:b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Тем крепче, прочнее дома!</a:t>
            </a:r>
            <a:b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Машины, высокие краны,</a:t>
            </a:r>
            <a:b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Работай с душой, человек!</a:t>
            </a:r>
            <a:b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Чтоб все получилось отлично,</a:t>
            </a:r>
            <a:b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И зданья стояли весь век!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214282" y="285728"/>
            <a:ext cx="8686800" cy="838200"/>
          </a:xfrm>
        </p:spPr>
        <p:txBody>
          <a:bodyPr anchor="ctr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cap="all" dirty="0" smtClean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</a:rPr>
              <a:t>Современная профессия: СТРОИТЕЛЬ</a:t>
            </a:r>
            <a:endParaRPr lang="ru-RU" sz="28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71625"/>
            <a:ext cx="7127875" cy="4572000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Строители нужны были во все времена. Эта специальность дает надежду на стабильность и веру в будущее. А с чем сравнить чувство гордости, когда, проходя мимо красивого высотного дома, понимаешь: «Здесь ничего бы не стояло, когда бы не было меня».</a:t>
            </a:r>
            <a:br>
              <a:rPr lang="ru-RU" dirty="0" smtClean="0"/>
            </a:br>
            <a:r>
              <a:rPr lang="ru-RU" dirty="0" smtClean="0"/>
              <a:t>Какую бы специальность вы ни выбрали, самосовершенствоваться предстоит постоянно. Только при этом условии вы станете востребованным специалистом, и тогда из всех претендентов на вакансию возьмут именно Вас.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31748" name="Picture 4" descr="Картинка 90 из 3468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2357438"/>
            <a:ext cx="208597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7" descr="Картинка 35 из 222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13" y="3429000"/>
            <a:ext cx="2144712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400" smtClean="0">
                <a:solidFill>
                  <a:srgbClr val="88A44D"/>
                </a:solidFill>
              </a:rPr>
              <a:t>Немного истории: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sz="quarter" idx="1"/>
          </p:nvPr>
        </p:nvSpPr>
        <p:spPr>
          <a:xfrm>
            <a:off x="0" y="1285875"/>
            <a:ext cx="5695950" cy="5357813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dirty="0" smtClean="0"/>
              <a:t>Сегодня, что бы построить жилой дом, требуется привлечение специальных механизмов и большого количества людей самых разных строительных профессий. Строитель должен многое знать и многое уметь. Но были времена, когда о строительном кране, железобетоне, кирпиче и даже гвоздях и слыхом не слыхивали. </a:t>
            </a:r>
          </a:p>
        </p:txBody>
      </p:sp>
      <p:pic>
        <p:nvPicPr>
          <p:cNvPr id="14341" name="Picture 5" descr="Картинка 14 из 2224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14938" y="1214438"/>
            <a:ext cx="35655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2771" name="Содержимое 2"/>
          <p:cNvSpPr>
            <a:spLocks noGrp="1"/>
          </p:cNvSpPr>
          <p:nvPr>
            <p:ph sz="quarter" idx="1"/>
          </p:nvPr>
        </p:nvSpPr>
        <p:spPr>
          <a:xfrm>
            <a:off x="2843213" y="2781300"/>
            <a:ext cx="5818187" cy="2693988"/>
          </a:xfrm>
        </p:spPr>
        <p:txBody>
          <a:bodyPr/>
          <a:lstStyle/>
          <a:p>
            <a:pPr algn="ctr" eaLnBrk="1" hangingPunct="1"/>
            <a:r>
              <a:rPr lang="ru-RU" smtClean="0"/>
              <a:t>Строитель, возведи мне дом,</a:t>
            </a:r>
            <a:br>
              <a:rPr lang="ru-RU" smtClean="0"/>
            </a:br>
            <a:r>
              <a:rPr lang="ru-RU" smtClean="0"/>
              <a:t>без шуток,</a:t>
            </a:r>
            <a:br>
              <a:rPr lang="ru-RU" smtClean="0"/>
            </a:br>
            <a:r>
              <a:rPr lang="ru-RU" smtClean="0"/>
              <a:t>в самом деле,</a:t>
            </a:r>
            <a:br>
              <a:rPr lang="ru-RU" smtClean="0"/>
            </a:br>
            <a:r>
              <a:rPr lang="ru-RU" smtClean="0"/>
              <a:t>чтобы леса росли на нем</a:t>
            </a:r>
            <a:br>
              <a:rPr lang="ru-RU" smtClean="0"/>
            </a:br>
            <a:r>
              <a:rPr lang="ru-RU" smtClean="0"/>
              <a:t>и чтобы птицы пели.</a:t>
            </a:r>
            <a:br>
              <a:rPr lang="ru-RU" smtClean="0"/>
            </a:br>
            <a:endParaRPr lang="ru-RU" smtClean="0"/>
          </a:p>
        </p:txBody>
      </p:sp>
      <p:pic>
        <p:nvPicPr>
          <p:cNvPr id="32773" name="Picture 9" descr="Картинка 60 из 426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989138"/>
            <a:ext cx="2670175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6" descr="Картинка 97 из 3468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5" y="2500313"/>
            <a:ext cx="42767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5" name="Заголовок 1"/>
          <p:cNvSpPr>
            <a:spLocks noGrp="1"/>
          </p:cNvSpPr>
          <p:nvPr>
            <p:ph type="title"/>
          </p:nvPr>
        </p:nvSpPr>
        <p:spPr>
          <a:xfrm>
            <a:off x="214313" y="214313"/>
            <a:ext cx="8534400" cy="758825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88A44D"/>
                </a:solidFill>
              </a:rPr>
              <a:t>Автор: Рябова Е. А. учитель математики МОУ Васькинской основной школы</a:t>
            </a:r>
          </a:p>
        </p:txBody>
      </p:sp>
      <p:sp>
        <p:nvSpPr>
          <p:cNvPr id="33796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6985000" cy="4572000"/>
          </a:xfrm>
        </p:spPr>
        <p:txBody>
          <a:bodyPr/>
          <a:lstStyle/>
          <a:p>
            <a:pPr eaLnBrk="1" hangingPunct="1"/>
            <a:r>
              <a:rPr lang="ru-RU" sz="2400" smtClean="0"/>
              <a:t>Использованы Интернет-ресурсы:</a:t>
            </a:r>
          </a:p>
          <a:p>
            <a:pPr eaLnBrk="1" hangingPunct="1"/>
            <a:r>
              <a:rPr lang="en-US" sz="2400" smtClean="0">
                <a:hlinkClick r:id="rId4"/>
              </a:rPr>
              <a:t>http://shalasha.net/stroitelnoe-remeslo/professiya-stroitel.-2.html</a:t>
            </a:r>
            <a:endParaRPr lang="ru-RU" sz="2400" smtClean="0"/>
          </a:p>
          <a:p>
            <a:pPr eaLnBrk="1" hangingPunct="1"/>
            <a:r>
              <a:rPr lang="en-US" sz="2400" smtClean="0">
                <a:latin typeface="Calibri" pitchFamily="34" charset="0"/>
                <a:hlinkClick r:id="rId5"/>
              </a:rPr>
              <a:t>http://petroglif.narod.ru/pub/drevniestroiteli.html</a:t>
            </a:r>
            <a:endParaRPr lang="en-US" sz="2400" smtClean="0">
              <a:latin typeface="Calibri" pitchFamily="34" charset="0"/>
            </a:endParaRPr>
          </a:p>
          <a:p>
            <a:pPr eaLnBrk="1" hangingPunct="1"/>
            <a:r>
              <a:rPr lang="en-US" sz="2400" smtClean="0">
                <a:latin typeface="Calibri" pitchFamily="34" charset="0"/>
                <a:hlinkClick r:id="rId6"/>
              </a:rPr>
              <a:t>http://images.yandex.ru/</a:t>
            </a:r>
            <a:endParaRPr lang="en-US" sz="2400" smtClean="0">
              <a:latin typeface="Calibri" pitchFamily="34" charset="0"/>
            </a:endParaRPr>
          </a:p>
          <a:p>
            <a:pPr eaLnBrk="1" hangingPunct="1"/>
            <a:endParaRPr lang="ru-RU" smtClean="0">
              <a:latin typeface="Calibri" pitchFamily="34" charset="0"/>
            </a:endParaRP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400" smtClean="0">
                <a:solidFill>
                  <a:srgbClr val="88A44D"/>
                </a:solidFill>
              </a:rPr>
              <a:t>Немного истории: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214438"/>
            <a:ext cx="4286250" cy="5643562"/>
          </a:xfrm>
        </p:spPr>
        <p:txBody>
          <a:bodyPr/>
          <a:lstStyle/>
          <a:p>
            <a:pPr eaLnBrk="1" hangingPunct="1"/>
            <a:r>
              <a:rPr lang="ru-RU" sz="2400" smtClean="0"/>
              <a:t>Первым жилищем человека стали пещеры.</a:t>
            </a:r>
          </a:p>
          <a:p>
            <a:pPr eaLnBrk="1" hangingPunct="1"/>
            <a:r>
              <a:rPr lang="ru-RU" sz="2400" smtClean="0"/>
              <a:t>Как только у человека появился дом – появилась профессия </a:t>
            </a:r>
            <a:r>
              <a:rPr lang="ru-RU" sz="2400" smtClean="0">
                <a:solidFill>
                  <a:srgbClr val="FF0000"/>
                </a:solidFill>
              </a:rPr>
              <a:t>СТРОИТЕЛЬ.</a:t>
            </a:r>
          </a:p>
          <a:p>
            <a:pPr eaLnBrk="1" hangingPunct="1"/>
            <a:r>
              <a:rPr lang="ru-RU" sz="2400" smtClean="0"/>
              <a:t>Земля сохранила для нас великие строения древних: дольмены, пирамиды, древние храмы, загадочные города и необычные постройки, значения которых мы не знаем!  </a:t>
            </a:r>
          </a:p>
        </p:txBody>
      </p:sp>
      <p:pic>
        <p:nvPicPr>
          <p:cNvPr id="15364" name="Picture 5" descr="Картинка 73 из 1907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38" y="857250"/>
            <a:ext cx="2547937" cy="169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7" descr="Картинка 8 из 27394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6250" y="2000250"/>
            <a:ext cx="2379663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9" descr="Картинка 3 из 22947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14813" y="4214813"/>
            <a:ext cx="2647950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1" descr="Картинка 2 из 63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500813" y="3357563"/>
            <a:ext cx="2381250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7" descr="http://www.pomorland.info/scripts/scripts/news/upload/1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0" y="2428875"/>
            <a:ext cx="2105025" cy="237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400" smtClean="0">
                <a:solidFill>
                  <a:srgbClr val="88A44D"/>
                </a:solidFill>
              </a:rPr>
              <a:t>Немного истории:</a:t>
            </a:r>
          </a:p>
        </p:txBody>
      </p:sp>
      <p:sp>
        <p:nvSpPr>
          <p:cNvPr id="16388" name="Содержимое 2"/>
          <p:cNvSpPr>
            <a:spLocks noGrp="1"/>
          </p:cNvSpPr>
          <p:nvPr>
            <p:ph sz="quarter" idx="1"/>
          </p:nvPr>
        </p:nvSpPr>
        <p:spPr>
          <a:xfrm>
            <a:off x="0" y="1357313"/>
            <a:ext cx="4552950" cy="5286375"/>
          </a:xfrm>
        </p:spPr>
        <p:txBody>
          <a:bodyPr/>
          <a:lstStyle/>
          <a:p>
            <a:pPr eaLnBrk="1" hangingPunct="1"/>
            <a:r>
              <a:rPr lang="ru-RU" sz="2800" smtClean="0"/>
              <a:t>Всех тайн древних строителей мы скорее всего так и никогда не узнаем! Но если их строения сохранились до наших дней и продолжают нас удивлять, то нам есть чему учиться!</a:t>
            </a:r>
          </a:p>
        </p:txBody>
      </p:sp>
      <p:pic>
        <p:nvPicPr>
          <p:cNvPr id="16389" name="Picture 5" descr="Картинка 3 из 63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25" y="1357313"/>
            <a:ext cx="2714625" cy="152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9" descr="Картинка 39 из 6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25" y="4286250"/>
            <a:ext cx="2713038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0" y="214313"/>
            <a:ext cx="8686800" cy="838200"/>
          </a:xfrm>
        </p:spPr>
        <p:txBody>
          <a:bodyPr/>
          <a:lstStyle/>
          <a:p>
            <a:pPr eaLnBrk="1" hangingPunct="1"/>
            <a:r>
              <a:rPr lang="ru-RU" sz="5400" smtClean="0">
                <a:solidFill>
                  <a:srgbClr val="88A44D"/>
                </a:solidFill>
              </a:rPr>
              <a:t>Немного истории: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sz="quarter" idx="1"/>
          </p:nvPr>
        </p:nvSpPr>
        <p:spPr>
          <a:xfrm>
            <a:off x="3429000" y="1500188"/>
            <a:ext cx="5500688" cy="450056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2400" b="1" i="1" smtClean="0">
                <a:solidFill>
                  <a:srgbClr val="C00000"/>
                </a:solidFill>
              </a:rPr>
              <a:t>Ох, и несладко пришлось египтянам -</a:t>
            </a:r>
            <a:br>
              <a:rPr lang="ru-RU" sz="2400" b="1" i="1" smtClean="0">
                <a:solidFill>
                  <a:srgbClr val="C00000"/>
                </a:solidFill>
              </a:rPr>
            </a:br>
            <a:r>
              <a:rPr lang="ru-RU" sz="2400" b="1" i="1" smtClean="0">
                <a:solidFill>
                  <a:srgbClr val="C00000"/>
                </a:solidFill>
              </a:rPr>
              <a:t>Кладку кирпичную делать вручную!</a:t>
            </a:r>
            <a:br>
              <a:rPr lang="ru-RU" sz="2400" b="1" i="1" smtClean="0">
                <a:solidFill>
                  <a:srgbClr val="C00000"/>
                </a:solidFill>
              </a:rPr>
            </a:br>
            <a:r>
              <a:rPr lang="ru-RU" sz="2400" b="1" i="1" smtClean="0">
                <a:solidFill>
                  <a:srgbClr val="C00000"/>
                </a:solidFill>
              </a:rPr>
              <a:t>Громко кряхтя, без подъемного крана</a:t>
            </a:r>
            <a:br>
              <a:rPr lang="ru-RU" sz="2400" b="1" i="1" smtClean="0">
                <a:solidFill>
                  <a:srgbClr val="C00000"/>
                </a:solidFill>
              </a:rPr>
            </a:br>
            <a:r>
              <a:rPr lang="ru-RU" sz="2400" b="1" i="1" smtClean="0">
                <a:solidFill>
                  <a:srgbClr val="C00000"/>
                </a:solidFill>
              </a:rPr>
              <a:t>Класть кирпичи весом в тонну-другую!</a:t>
            </a:r>
            <a:br>
              <a:rPr lang="ru-RU" sz="2400" b="1" i="1" smtClean="0">
                <a:solidFill>
                  <a:srgbClr val="C00000"/>
                </a:solidFill>
              </a:rPr>
            </a:br>
            <a:r>
              <a:rPr lang="ru-RU" sz="2400" b="1" i="1" smtClean="0">
                <a:solidFill>
                  <a:srgbClr val="C00000"/>
                </a:solidFill>
              </a:rPr>
              <a:t>Так и остались три лишних поддона:</a:t>
            </a:r>
            <a:br>
              <a:rPr lang="ru-RU" sz="2400" b="1" i="1" smtClean="0">
                <a:solidFill>
                  <a:srgbClr val="C00000"/>
                </a:solidFill>
              </a:rPr>
            </a:br>
            <a:r>
              <a:rPr lang="ru-RU" sz="2400" b="1" i="1" smtClean="0">
                <a:solidFill>
                  <a:srgbClr val="C00000"/>
                </a:solidFill>
              </a:rPr>
              <a:t>Хеопса, Рамзеса и Тутанхамона.</a:t>
            </a:r>
          </a:p>
        </p:txBody>
      </p:sp>
      <p:pic>
        <p:nvPicPr>
          <p:cNvPr id="17412" name="Picture 5" descr="Картинка 32 из 10049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38" y="1357313"/>
            <a:ext cx="2614612" cy="196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7" descr="Картинка 69 из 10049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50" y="3429000"/>
            <a:ext cx="2714625" cy="180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9" descr="Картинка 76 из 2224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57375" y="4786313"/>
            <a:ext cx="2576513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38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Современная профессия: СТРОИТЕЛЬ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sz="quarter" idx="1"/>
          </p:nvPr>
        </p:nvSpPr>
        <p:spPr>
          <a:xfrm>
            <a:off x="0" y="1285875"/>
            <a:ext cx="4786313" cy="5357813"/>
          </a:xfrm>
        </p:spPr>
        <p:txBody>
          <a:bodyPr/>
          <a:lstStyle/>
          <a:p>
            <a:pPr eaLnBrk="1" hangingPunct="1"/>
            <a:r>
              <a:rPr lang="ru-RU" sz="2400" smtClean="0"/>
              <a:t>Все говорят о том, что профессия строителя — это нелёгкий, но благородный труд.</a:t>
            </a:r>
          </a:p>
          <a:p>
            <a:pPr eaLnBrk="1" hangingPunct="1"/>
            <a:r>
              <a:rPr lang="ru-RU" sz="2400" smtClean="0"/>
              <a:t>Профессия строителя является не только популярной, но и одной из самых высокооплачиваемых. </a:t>
            </a:r>
            <a:br>
              <a:rPr lang="ru-RU" sz="2400" smtClean="0"/>
            </a:br>
            <a:r>
              <a:rPr lang="ru-RU" sz="2400" smtClean="0"/>
              <a:t>Строитель — это даже не профессия, а собирательное понятие для целой анфилады созидательных специальностей. </a:t>
            </a:r>
          </a:p>
        </p:txBody>
      </p:sp>
      <p:pic>
        <p:nvPicPr>
          <p:cNvPr id="18436" name="Picture 2" descr="Картинка 9 из 10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0" y="1357313"/>
            <a:ext cx="2187575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4" descr="Картинка 8 из 100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62688" y="2786063"/>
            <a:ext cx="2570162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6" descr="Картинка 11 из 10000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29188" y="4500563"/>
            <a:ext cx="2276475" cy="178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</a:rPr>
              <a:t>Современная профессия: СТРОИТЕЛЬ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285875"/>
            <a:ext cx="5214938" cy="5357813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Рабочих специальностей на стройке много. Чтобы освоить одну из них, достаточно окончить профессионально-техническое училище.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Современные строители часто владеют несколькими специальностями. Если на производстве вы осознали, что специальность вас не устраивает, реально ее поменять.</a:t>
            </a:r>
            <a:endParaRPr lang="ru-RU" dirty="0"/>
          </a:p>
        </p:txBody>
      </p:sp>
      <p:pic>
        <p:nvPicPr>
          <p:cNvPr id="19460" name="Picture 2" descr="Картинка 1 из 3542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0" y="857250"/>
            <a:ext cx="26416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4" descr="Картинка 5 из 35428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625" y="2786063"/>
            <a:ext cx="25431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6" descr="Картинка 22 из 35428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15188" y="4429125"/>
            <a:ext cx="1679575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71750" y="1571625"/>
            <a:ext cx="4052888" cy="4786313"/>
          </a:xfrm>
        </p:spPr>
        <p:txBody>
          <a:bodyPr>
            <a:normAutofit fontScale="85000" lnSpcReduction="20000"/>
          </a:bodyPr>
          <a:lstStyle/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Дворцов прекрасных очертанья,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Простой избушки естество —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Все рук строителей </a:t>
            </a:r>
            <a:r>
              <a:rPr lang="ru-RU" b="1" dirty="0" err="1" smtClean="0">
                <a:solidFill>
                  <a:srgbClr val="FF0000"/>
                </a:solidFill>
              </a:rPr>
              <a:t>созданье</a:t>
            </a:r>
            <a:r>
              <a:rPr lang="ru-RU" b="1" dirty="0" smtClean="0">
                <a:solidFill>
                  <a:srgbClr val="FF0000"/>
                </a:solidFill>
              </a:rPr>
              <a:t>,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Все — дорогое мастерство.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Мостов ажурность, ширь каналов,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Стать городов и куполов —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Их труд, не то чтобы немалый —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Основа жизненных основ!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20483" name="Picture 4" descr="http://im5-tub.yandex.net/i?id=11129121&amp;tov=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500" y="3143250"/>
            <a:ext cx="10731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6" descr="http://im7-tub.yandex.net/i?id=6853317&amp;tov=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2500313"/>
            <a:ext cx="928688" cy="143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8" descr="http://im7-tub.yandex.net/i?id=39448059&amp;tov=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57313" y="1643063"/>
            <a:ext cx="1357312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10" descr="http://im7-tub.yandex.net/i?id=64993059&amp;tov=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63" y="4589463"/>
            <a:ext cx="1071562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2" descr="http://im7-tub.yandex.net/i?id=48883524&amp;tov=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28813" y="5214938"/>
            <a:ext cx="89535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14" descr="http://im3-tub.yandex.net/i?id=53044167&amp;tov=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43688" y="5143500"/>
            <a:ext cx="642937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16" descr="http://im8-tub.yandex.net/i?id=9378715&amp;tov=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72250" y="1428750"/>
            <a:ext cx="88582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18" descr="http://im5-tub.yandex.net/i?id=35230726&amp;tov=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500938" y="2428875"/>
            <a:ext cx="13335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1" name="Picture 20" descr="http://im6-tub.yandex.net/i?id=31447849&amp;tov=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15125" y="3714750"/>
            <a:ext cx="14097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2" name="Picture 22" descr="http://im8-tub.yandex.net/i?id=83880799&amp;tov=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929563" y="4786313"/>
            <a:ext cx="866775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214438"/>
            <a:ext cx="5357813" cy="5643562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Первый среди равных — каменщик.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Он кладет фундамент, сооружает стены из кирпичей или блоков. Он должен обладать отличным глазомером, чувством равновесия и крепким здоровьем. Кроме того, ему следует знать основные свойства растворов, системы кладки.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Родственные профессии — монтажник стальных и железобетонных конструкций, бетонщик, плотник.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1507" name="Picture 2" descr="Картинка 3 из 326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0" y="4071938"/>
            <a:ext cx="3024188" cy="226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 descr="Картинка 2 из 3263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6563" y="928688"/>
            <a:ext cx="20256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285720" y="285728"/>
            <a:ext cx="8686800" cy="838200"/>
          </a:xfrm>
          <a:prstGeom prst="rect">
            <a:avLst/>
          </a:prstGeom>
        </p:spPr>
        <p:txBody>
          <a:bodyPr anchor="ctr">
            <a:normAutofit fontScale="77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cap="all" dirty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Современная профессия: СТРОИТЕЛЬ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181</TotalTime>
  <Words>632</Words>
  <Application>Microsoft Office PowerPoint</Application>
  <PresentationFormat>Экран (4:3)</PresentationFormat>
  <Paragraphs>52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Georgia</vt:lpstr>
      <vt:lpstr>Wingdings 2</vt:lpstr>
      <vt:lpstr>Wingdings</vt:lpstr>
      <vt:lpstr>Calibri</vt:lpstr>
      <vt:lpstr>Arno Pro Smbd Display</vt:lpstr>
      <vt:lpstr>Официальная</vt:lpstr>
      <vt:lpstr>Все профессии нужны,  все профессии важны,  а строителя работа —  всех нужней  и всех важней! </vt:lpstr>
      <vt:lpstr>Немного истории:</vt:lpstr>
      <vt:lpstr>Немного истории:</vt:lpstr>
      <vt:lpstr>Немного истории:</vt:lpstr>
      <vt:lpstr>Немного истории:</vt:lpstr>
      <vt:lpstr>Современная профессия: СТРОИТЕЛЬ</vt:lpstr>
      <vt:lpstr>Современная профессия: СТРОИТЕЛЬ</vt:lpstr>
      <vt:lpstr>Слайд 8</vt:lpstr>
      <vt:lpstr>Слайд 9</vt:lpstr>
      <vt:lpstr>Слайд 10</vt:lpstr>
      <vt:lpstr>Слайд 11</vt:lpstr>
      <vt:lpstr>Современная профессия: СТРОИТЕЛЬ</vt:lpstr>
      <vt:lpstr>Современная профессия: СТРОИТЕЛЬ</vt:lpstr>
      <vt:lpstr>Современная профессия: СТРОИТЕЛЬ</vt:lpstr>
      <vt:lpstr>Современная профессия: СТРОИТЕЛЬ</vt:lpstr>
      <vt:lpstr>Современная профессия: СТРОИТЕЛЬ</vt:lpstr>
      <vt:lpstr>Современная профессия: СТРОИТЕЛЬ</vt:lpstr>
      <vt:lpstr>Слайд 18</vt:lpstr>
      <vt:lpstr>Современная профессия: СТРОИТЕЛЬ</vt:lpstr>
      <vt:lpstr>Слайд 20</vt:lpstr>
      <vt:lpstr>Автор: Рябова Е. А. учитель математики МОУ Васькинской основной школы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Алёна</dc:creator>
  <cp:lastModifiedBy>Admin</cp:lastModifiedBy>
  <cp:revision>22</cp:revision>
  <dcterms:created xsi:type="dcterms:W3CDTF">2009-02-02T14:52:46Z</dcterms:created>
  <dcterms:modified xsi:type="dcterms:W3CDTF">2012-06-01T07:15:07Z</dcterms:modified>
</cp:coreProperties>
</file>